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2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8229600" cx="14630400"/>
  <p:notesSz cx="6858000" cy="9144000"/>
  <p:embeddedFontLst>
    <p:embeddedFont>
      <p:font typeface="Montserrat SemiBold"/>
      <p:regular r:id="rId30"/>
      <p:bold r:id="rId31"/>
      <p:italic r:id="rId32"/>
      <p:boldItalic r:id="rId33"/>
    </p:embeddedFont>
    <p:embeddedFont>
      <p:font typeface="Roboto Thin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Montserrat Medium"/>
      <p:regular r:id="rId50"/>
      <p:bold r:id="rId51"/>
      <p:italic r:id="rId52"/>
      <p:boldItalic r:id="rId53"/>
    </p:embeddedFont>
    <p:embeddedFont>
      <p:font typeface="Lexend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4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bold.fntdata"/><Relationship Id="rId30" Type="http://schemas.openxmlformats.org/officeDocument/2006/relationships/font" Target="fonts/MontserratSemiBold-regular.fntdata"/><Relationship Id="rId33" Type="http://schemas.openxmlformats.org/officeDocument/2006/relationships/font" Target="fonts/MontserratSemiBold-boldItalic.fntdata"/><Relationship Id="rId32" Type="http://schemas.openxmlformats.org/officeDocument/2006/relationships/font" Target="fonts/MontserratSemiBold-italic.fntdata"/><Relationship Id="rId35" Type="http://schemas.openxmlformats.org/officeDocument/2006/relationships/font" Target="fonts/RobotoThin-bold.fntdata"/><Relationship Id="rId34" Type="http://schemas.openxmlformats.org/officeDocument/2006/relationships/font" Target="fonts/RobotoThin-regular.fntdata"/><Relationship Id="rId37" Type="http://schemas.openxmlformats.org/officeDocument/2006/relationships/font" Target="fonts/RobotoThin-boldItalic.fntdata"/><Relationship Id="rId36" Type="http://schemas.openxmlformats.org/officeDocument/2006/relationships/font" Target="fonts/RobotoThin-italic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bold.fntdata"/><Relationship Id="rId50" Type="http://schemas.openxmlformats.org/officeDocument/2006/relationships/font" Target="fonts/MontserratMedium-regular.fntdata"/><Relationship Id="rId53" Type="http://schemas.openxmlformats.org/officeDocument/2006/relationships/font" Target="fonts/MontserratMedium-boldItalic.fntdata"/><Relationship Id="rId52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55" Type="http://schemas.openxmlformats.org/officeDocument/2006/relationships/font" Target="fonts/Lexend-bold.fntdata"/><Relationship Id="rId10" Type="http://schemas.openxmlformats.org/officeDocument/2006/relationships/slide" Target="slides/slide5.xml"/><Relationship Id="rId54" Type="http://schemas.openxmlformats.org/officeDocument/2006/relationships/font" Target="fonts/Lexen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2f73f5cb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72f73f5cb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e2c93b396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e2c93b396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71304ce1f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71304ce1f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df131fdf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df131fdf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e366c3b9a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e366c3b9a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71304ce1f6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71304ce1f6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e450824b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e450824b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730d3e2119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730d3e2119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71304ce1f6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71304ce1f6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72fb6572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72fb6572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730d3e211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730d3e211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2c93b39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2c93b39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f131fdf42_0_3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df131fdf42_0_3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e046ce92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e046ce92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122ee8421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7122ee8421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df131fdf4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df131fdf4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71304ce1f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71304ce1f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2c93b396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e2c93b396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72f73f5cb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72f73f5cb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122ee8421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7122ee8421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1304ce1f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71304ce1f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e2c93b396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e2c93b396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366c3b9a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e366c3b9a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1304ce1f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1304ce1f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665625" y="4854475"/>
            <a:ext cx="9045300" cy="1464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698531" y="3278964"/>
            <a:ext cx="8135400" cy="1268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8001000"/>
            <a:ext cx="9751925" cy="228600"/>
            <a:chOff x="-12" y="0"/>
            <a:chExt cx="9319500" cy="228600"/>
          </a:xfrm>
        </p:grpSpPr>
        <p:sp>
          <p:nvSpPr>
            <p:cNvPr id="13" name="Google Shape;13;p2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28" name="Google Shape;128;p11"/>
          <p:cNvGrpSpPr/>
          <p:nvPr/>
        </p:nvGrpSpPr>
        <p:grpSpPr>
          <a:xfrm>
            <a:off x="0" y="8001000"/>
            <a:ext cx="9751925" cy="228600"/>
            <a:chOff x="-12" y="0"/>
            <a:chExt cx="9319500" cy="228600"/>
          </a:xfrm>
        </p:grpSpPr>
        <p:sp>
          <p:nvSpPr>
            <p:cNvPr id="129" name="Google Shape;129;p11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CUSTOM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37" name="Google Shape;137;p12"/>
          <p:cNvGrpSpPr/>
          <p:nvPr/>
        </p:nvGrpSpPr>
        <p:grpSpPr>
          <a:xfrm>
            <a:off x="0" y="8001000"/>
            <a:ext cx="9751776" cy="228600"/>
            <a:chOff x="0" y="0"/>
            <a:chExt cx="9751776" cy="228600"/>
          </a:xfrm>
        </p:grpSpPr>
        <p:sp>
          <p:nvSpPr>
            <p:cNvPr id="138" name="Google Shape;138;p12"/>
            <p:cNvSpPr/>
            <p:nvPr/>
          </p:nvSpPr>
          <p:spPr>
            <a:xfrm>
              <a:off x="0" y="0"/>
              <a:ext cx="16743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1615496" y="0"/>
              <a:ext cx="16743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3230991" y="0"/>
              <a:ext cx="16743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4846486" y="0"/>
              <a:ext cx="16743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6461981" y="0"/>
              <a:ext cx="16743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8077476" y="0"/>
              <a:ext cx="16743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44" name="Google Shape;144;p12"/>
          <p:cNvSpPr txBox="1"/>
          <p:nvPr>
            <p:ph type="title"/>
          </p:nvPr>
        </p:nvSpPr>
        <p:spPr>
          <a:xfrm>
            <a:off x="1495750" y="228600"/>
            <a:ext cx="11479200" cy="8001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00"/>
              <a:buNone/>
              <a:defRPr sz="78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CUSTOM_1_1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47" name="Google Shape;147;p13"/>
          <p:cNvGrpSpPr/>
          <p:nvPr/>
        </p:nvGrpSpPr>
        <p:grpSpPr>
          <a:xfrm>
            <a:off x="0" y="8001000"/>
            <a:ext cx="9751776" cy="228600"/>
            <a:chOff x="0" y="0"/>
            <a:chExt cx="9751776" cy="228600"/>
          </a:xfrm>
        </p:grpSpPr>
        <p:sp>
          <p:nvSpPr>
            <p:cNvPr id="148" name="Google Shape;148;p13"/>
            <p:cNvSpPr/>
            <p:nvPr/>
          </p:nvSpPr>
          <p:spPr>
            <a:xfrm>
              <a:off x="0" y="0"/>
              <a:ext cx="16743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615496" y="0"/>
              <a:ext cx="16743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230991" y="0"/>
              <a:ext cx="16743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846486" y="0"/>
              <a:ext cx="16743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6461981" y="0"/>
              <a:ext cx="16743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077476" y="0"/>
              <a:ext cx="16743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54" name="Google Shape;154;p13"/>
          <p:cNvSpPr txBox="1"/>
          <p:nvPr>
            <p:ph type="title"/>
          </p:nvPr>
        </p:nvSpPr>
        <p:spPr>
          <a:xfrm>
            <a:off x="1495750" y="228600"/>
            <a:ext cx="11479200" cy="8001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00"/>
              <a:buNone/>
              <a:defRPr sz="7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 1 1 1">
  <p:cSld name="CUSTOM_1_1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57" name="Google Shape;157;p14"/>
          <p:cNvGrpSpPr/>
          <p:nvPr/>
        </p:nvGrpSpPr>
        <p:grpSpPr>
          <a:xfrm>
            <a:off x="0" y="8001000"/>
            <a:ext cx="9751776" cy="228600"/>
            <a:chOff x="0" y="0"/>
            <a:chExt cx="9751776" cy="228600"/>
          </a:xfrm>
        </p:grpSpPr>
        <p:sp>
          <p:nvSpPr>
            <p:cNvPr id="158" name="Google Shape;158;p14"/>
            <p:cNvSpPr/>
            <p:nvPr/>
          </p:nvSpPr>
          <p:spPr>
            <a:xfrm>
              <a:off x="0" y="0"/>
              <a:ext cx="16743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1615496" y="0"/>
              <a:ext cx="16743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3230991" y="0"/>
              <a:ext cx="16743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4846486" y="0"/>
              <a:ext cx="16743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6461981" y="0"/>
              <a:ext cx="16743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8077476" y="0"/>
              <a:ext cx="16743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64" name="Google Shape;164;p14"/>
          <p:cNvSpPr txBox="1"/>
          <p:nvPr>
            <p:ph type="title"/>
          </p:nvPr>
        </p:nvSpPr>
        <p:spPr>
          <a:xfrm>
            <a:off x="1495750" y="228600"/>
            <a:ext cx="11479200" cy="8001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00"/>
              <a:buNone/>
              <a:defRPr sz="7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67" name="Google Shape;167;p15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2" name="Google Shape;172;p1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75" name="Google Shape;175;p17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6" name="Google Shape;176;p1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79" name="Google Shape;179;p18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0" name="Google Shape;180;p1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8" name="Google Shape;188;p2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>
  <p:cSld name="CUSTOM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993250" y="2339025"/>
            <a:ext cx="9120900" cy="3813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-469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Char char="●"/>
              <a:defRPr>
                <a:solidFill>
                  <a:schemeClr val="dk2"/>
                </a:solidFill>
              </a:defRPr>
            </a:lvl1pPr>
            <a:lvl2pPr indent="-3683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/>
          <p:nvPr>
            <p:ph idx="2" type="pic"/>
          </p:nvPr>
        </p:nvSpPr>
        <p:spPr>
          <a:xfrm>
            <a:off x="-1500" y="2339025"/>
            <a:ext cx="3813000" cy="38130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98725" y="454675"/>
            <a:ext cx="4317600" cy="453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b="0"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0" y="0"/>
            <a:ext cx="9751925" cy="228600"/>
            <a:chOff x="-12" y="0"/>
            <a:chExt cx="9319500" cy="228600"/>
          </a:xfrm>
        </p:grpSpPr>
        <p:sp>
          <p:nvSpPr>
            <p:cNvPr id="24" name="Google Shape;24;p3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3"/>
          <p:cNvSpPr txBox="1"/>
          <p:nvPr>
            <p:ph idx="3" type="sldNum"/>
          </p:nvPr>
        </p:nvSpPr>
        <p:spPr>
          <a:xfrm>
            <a:off x="498650" y="7583075"/>
            <a:ext cx="4494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2024 Christine Jauregui. All rights reserved.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91" name="Google Shape;191;p21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9">
  <p:cSld name="TITLE_9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0">
  <p:cSld name="TITLE_10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03" name="Google Shape;203;p24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1">
  <p:cSld name="TITLE_1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07" name="Google Shape;207;p25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2">
  <p:cSld name="TITLE_1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3">
  <p:cSld name="TITLE_1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15" name="Google Shape;215;p27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4">
  <p:cSld name="TITLE_14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19" name="Google Shape;219;p28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5">
  <p:cSld name="TITLE_15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6">
  <p:cSld name="TITLE_16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498720" y="1500255"/>
            <a:ext cx="13632900" cy="9162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Font typeface="Montserrat SemiBold"/>
              <a:buNone/>
              <a:defRPr b="0" sz="34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498725" y="2573976"/>
            <a:ext cx="13632900" cy="4237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4"/>
          <p:cNvSpPr txBox="1"/>
          <p:nvPr>
            <p:ph idx="2" type="title"/>
          </p:nvPr>
        </p:nvSpPr>
        <p:spPr>
          <a:xfrm>
            <a:off x="498725" y="454675"/>
            <a:ext cx="4353600" cy="453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b="0"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0" y="0"/>
            <a:ext cx="9751925" cy="228600"/>
            <a:chOff x="-12" y="0"/>
            <a:chExt cx="9319500" cy="228600"/>
          </a:xfrm>
        </p:grpSpPr>
        <p:sp>
          <p:nvSpPr>
            <p:cNvPr id="37" name="Google Shape;37;p4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4"/>
          <p:cNvSpPr txBox="1"/>
          <p:nvPr>
            <p:ph idx="3" type="sldNum"/>
          </p:nvPr>
        </p:nvSpPr>
        <p:spPr>
          <a:xfrm>
            <a:off x="498650" y="7583075"/>
            <a:ext cx="4494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2024 Christine Jauregui. All rights reserved.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7">
  <p:cSld name="TITLE_17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31" name="Google Shape;231;p31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32" name="Google Shape;232;p3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8">
  <p:cSld name="TITLE_18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35" name="Google Shape;235;p3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9">
  <p:cSld name="TITLE_19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39" name="Google Shape;239;p33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0">
  <p:cSld name="TITLE_20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43" name="Google Shape;243;p34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1">
  <p:cSld name="TITLE_2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47" name="Google Shape;247;p35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2">
  <p:cSld name="TITLE_2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51" name="Google Shape;251;p36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52" name="Google Shape;252;p3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3">
  <p:cSld name="TITLE_2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55" name="Google Shape;255;p37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56" name="Google Shape;256;p3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4">
  <p:cSld name="TITLE_2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59" name="Google Shape;259;p38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5">
  <p:cSld name="TITLE_25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63" name="Google Shape;263;p39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6">
  <p:cSld name="TITLE_26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67" name="Google Shape;267;p40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68" name="Google Shape;268;p4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AND_BODY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>
            <p:ph idx="2" type="pic"/>
          </p:nvPr>
        </p:nvSpPr>
        <p:spPr>
          <a:xfrm>
            <a:off x="4878050" y="557125"/>
            <a:ext cx="4873800" cy="76557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649550" y="3444875"/>
            <a:ext cx="3657600" cy="9162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 sz="5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649550" y="4173450"/>
            <a:ext cx="3657600" cy="2008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1pPr>
            <a:lvl2pPr indent="-3683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title"/>
          </p:nvPr>
        </p:nvSpPr>
        <p:spPr>
          <a:xfrm>
            <a:off x="498725" y="454675"/>
            <a:ext cx="4191900" cy="453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b="0"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grpSp>
        <p:nvGrpSpPr>
          <p:cNvPr id="50" name="Google Shape;50;p5"/>
          <p:cNvGrpSpPr/>
          <p:nvPr/>
        </p:nvGrpSpPr>
        <p:grpSpPr>
          <a:xfrm>
            <a:off x="0" y="0"/>
            <a:ext cx="9751925" cy="228600"/>
            <a:chOff x="-12" y="0"/>
            <a:chExt cx="9319500" cy="228600"/>
          </a:xfrm>
        </p:grpSpPr>
        <p:sp>
          <p:nvSpPr>
            <p:cNvPr id="51" name="Google Shape;51;p5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5"/>
          <p:cNvSpPr txBox="1"/>
          <p:nvPr>
            <p:ph idx="4" type="sldNum"/>
          </p:nvPr>
        </p:nvSpPr>
        <p:spPr>
          <a:xfrm>
            <a:off x="498650" y="7583075"/>
            <a:ext cx="4494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2024 Christine Jauregui. All rights reserved.</a:t>
            </a:r>
            <a:endParaRPr/>
          </a:p>
        </p:txBody>
      </p:sp>
      <p:sp>
        <p:nvSpPr>
          <p:cNvPr id="59" name="Google Shape;59;p5"/>
          <p:cNvSpPr txBox="1"/>
          <p:nvPr>
            <p:ph idx="5" type="title"/>
          </p:nvPr>
        </p:nvSpPr>
        <p:spPr>
          <a:xfrm>
            <a:off x="10323300" y="3444875"/>
            <a:ext cx="3657600" cy="9162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600"/>
              <a:buNone/>
              <a:defRPr sz="5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6" type="body"/>
          </p:nvPr>
        </p:nvSpPr>
        <p:spPr>
          <a:xfrm>
            <a:off x="10323300" y="4173450"/>
            <a:ext cx="3657600" cy="20088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1pPr>
            <a:lvl2pPr indent="-3683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7">
  <p:cSld name="TITLE_27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71" name="Google Shape;271;p41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8">
  <p:cSld name="TITLE_2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75" name="Google Shape;275;p4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76" name="Google Shape;276;p4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9">
  <p:cSld name="TITLE_29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79" name="Google Shape;279;p43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80" name="Google Shape;280;p4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0">
  <p:cSld name="TITLE_30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83" name="Google Shape;283;p44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1">
  <p:cSld name="TITLE_3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87" name="Google Shape;287;p45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88" name="Google Shape;288;p4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2">
  <p:cSld name="TITLE_3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91" name="Google Shape;291;p46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92" name="Google Shape;292;p4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3">
  <p:cSld name="TITLE_33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95" name="Google Shape;295;p47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96" name="Google Shape;296;p4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4">
  <p:cSld name="TITLE_34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99" name="Google Shape;299;p48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00" name="Google Shape;300;p4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5">
  <p:cSld name="TITLE_35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03" name="Google Shape;303;p49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04" name="Google Shape;304;p4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6">
  <p:cSld name="TITLE_36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07" name="Google Shape;307;p50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08" name="Google Shape;308;p5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>
            <p:ph idx="2" type="pic"/>
          </p:nvPr>
        </p:nvSpPr>
        <p:spPr>
          <a:xfrm>
            <a:off x="7563800" y="0"/>
            <a:ext cx="6632700" cy="4112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6"/>
          <p:cNvSpPr/>
          <p:nvPr>
            <p:ph idx="3" type="pic"/>
          </p:nvPr>
        </p:nvSpPr>
        <p:spPr>
          <a:xfrm>
            <a:off x="498700" y="3008700"/>
            <a:ext cx="6632700" cy="52209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6"/>
          <p:cNvSpPr txBox="1"/>
          <p:nvPr>
            <p:ph idx="1" type="body"/>
          </p:nvPr>
        </p:nvSpPr>
        <p:spPr>
          <a:xfrm>
            <a:off x="7860350" y="4729950"/>
            <a:ext cx="6039600" cy="2256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type="title"/>
          </p:nvPr>
        </p:nvSpPr>
        <p:spPr>
          <a:xfrm>
            <a:off x="498725" y="454675"/>
            <a:ext cx="4191900" cy="453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b="0"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grpSp>
        <p:nvGrpSpPr>
          <p:cNvPr id="66" name="Google Shape;66;p6"/>
          <p:cNvGrpSpPr/>
          <p:nvPr/>
        </p:nvGrpSpPr>
        <p:grpSpPr>
          <a:xfrm>
            <a:off x="0" y="0"/>
            <a:ext cx="9751925" cy="228600"/>
            <a:chOff x="-12" y="0"/>
            <a:chExt cx="9319500" cy="228600"/>
          </a:xfrm>
        </p:grpSpPr>
        <p:sp>
          <p:nvSpPr>
            <p:cNvPr id="67" name="Google Shape;67;p6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73" name="Google Shape;73;p6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6"/>
          <p:cNvSpPr txBox="1"/>
          <p:nvPr>
            <p:ph idx="4" type="sldNum"/>
          </p:nvPr>
        </p:nvSpPr>
        <p:spPr>
          <a:xfrm>
            <a:off x="498650" y="7583075"/>
            <a:ext cx="4494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2024 Christine Jauregui. All rights reserved.</a:t>
            </a:r>
            <a:endParaRPr/>
          </a:p>
        </p:txBody>
      </p:sp>
      <p:sp>
        <p:nvSpPr>
          <p:cNvPr id="75" name="Google Shape;75;p6"/>
          <p:cNvSpPr txBox="1"/>
          <p:nvPr>
            <p:ph idx="5" type="subTitle"/>
          </p:nvPr>
        </p:nvSpPr>
        <p:spPr>
          <a:xfrm>
            <a:off x="498725" y="1349650"/>
            <a:ext cx="6039600" cy="1217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7">
  <p:cSld name="TITLE_3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11" name="Google Shape;311;p51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12" name="Google Shape;312;p5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8">
  <p:cSld name="TITLE_38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15" name="Google Shape;315;p5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16" name="Google Shape;316;p5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9">
  <p:cSld name="TITLE_39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19" name="Google Shape;319;p53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20" name="Google Shape;320;p5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0">
  <p:cSld name="TITLE_40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23" name="Google Shape;323;p54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24" name="Google Shape;324;p5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1">
  <p:cSld name="TITLE_4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27" name="Google Shape;327;p55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28" name="Google Shape;328;p5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2">
  <p:cSld name="TITLE_4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31" name="Google Shape;331;p56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32" name="Google Shape;332;p5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3">
  <p:cSld name="TITLE_43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35" name="Google Shape;335;p57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36" name="Google Shape;336;p5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4">
  <p:cSld name="TITLE_44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8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39" name="Google Shape;339;p58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40" name="Google Shape;340;p5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5">
  <p:cSld name="TITLE_45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9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43" name="Google Shape;343;p59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44" name="Google Shape;344;p5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6">
  <p:cSld name="TITLE_4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47" name="Google Shape;347;p60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48" name="Google Shape;348;p6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TITLE_AND_BODY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/>
          <p:nvPr>
            <p:ph idx="2" type="pic"/>
          </p:nvPr>
        </p:nvSpPr>
        <p:spPr>
          <a:xfrm>
            <a:off x="498725" y="1411625"/>
            <a:ext cx="3657600" cy="36576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498725" y="5273675"/>
            <a:ext cx="3657600" cy="2256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Montserrat SemiBold"/>
              <a:buChar char="●"/>
              <a:defRPr sz="26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498725" y="454675"/>
            <a:ext cx="4191900" cy="453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b="0"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grpSp>
        <p:nvGrpSpPr>
          <p:cNvPr id="80" name="Google Shape;80;p7"/>
          <p:cNvGrpSpPr/>
          <p:nvPr/>
        </p:nvGrpSpPr>
        <p:grpSpPr>
          <a:xfrm>
            <a:off x="0" y="0"/>
            <a:ext cx="9751925" cy="228600"/>
            <a:chOff x="-12" y="0"/>
            <a:chExt cx="9319500" cy="228600"/>
          </a:xfrm>
        </p:grpSpPr>
        <p:sp>
          <p:nvSpPr>
            <p:cNvPr id="81" name="Google Shape;81;p7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87" name="Google Shape;87;p7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7"/>
          <p:cNvSpPr txBox="1"/>
          <p:nvPr>
            <p:ph idx="3" type="sldNum"/>
          </p:nvPr>
        </p:nvSpPr>
        <p:spPr>
          <a:xfrm>
            <a:off x="498650" y="7583075"/>
            <a:ext cx="4494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2024 Christine Jauregui. All rights reserved.</a:t>
            </a:r>
            <a:endParaRPr/>
          </a:p>
        </p:txBody>
      </p:sp>
      <p:sp>
        <p:nvSpPr>
          <p:cNvPr id="89" name="Google Shape;89;p7"/>
          <p:cNvSpPr/>
          <p:nvPr>
            <p:ph idx="4" type="pic"/>
          </p:nvPr>
        </p:nvSpPr>
        <p:spPr>
          <a:xfrm>
            <a:off x="5486400" y="1411625"/>
            <a:ext cx="3657600" cy="36576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7"/>
          <p:cNvSpPr txBox="1"/>
          <p:nvPr>
            <p:ph idx="5" type="body"/>
          </p:nvPr>
        </p:nvSpPr>
        <p:spPr>
          <a:xfrm>
            <a:off x="5486400" y="5273675"/>
            <a:ext cx="3657600" cy="2256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Montserrat SemiBold"/>
              <a:buChar char="●"/>
              <a:defRPr sz="26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7"/>
          <p:cNvSpPr/>
          <p:nvPr>
            <p:ph idx="6" type="pic"/>
          </p:nvPr>
        </p:nvSpPr>
        <p:spPr>
          <a:xfrm>
            <a:off x="10474075" y="1411625"/>
            <a:ext cx="3657600" cy="36576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7"/>
          <p:cNvSpPr txBox="1"/>
          <p:nvPr>
            <p:ph idx="7" type="body"/>
          </p:nvPr>
        </p:nvSpPr>
        <p:spPr>
          <a:xfrm>
            <a:off x="10474075" y="5273675"/>
            <a:ext cx="3657600" cy="2256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3937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Montserrat SemiBold"/>
              <a:buChar char="●"/>
              <a:defRPr sz="26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7">
  <p:cSld name="TITLE_47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1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51" name="Google Shape;351;p61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52" name="Google Shape;352;p6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8">
  <p:cSld name="TITLE_48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55" name="Google Shape;355;p6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56" name="Google Shape;356;p6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9">
  <p:cSld name="TITLE_49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59" name="Google Shape;359;p63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60" name="Google Shape;360;p6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0">
  <p:cSld name="TITLE_50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63" name="Google Shape;363;p64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64" name="Google Shape;364;p6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1">
  <p:cSld name="TITLE_5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5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67" name="Google Shape;367;p65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68" name="Google Shape;368;p6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2">
  <p:cSld name="TITLE_52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71" name="Google Shape;371;p66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72" name="Google Shape;372;p6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7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75" name="Google Shape;375;p67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376" name="Google Shape;376;p6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3">
  <p:cSld name="TITLE_53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8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379" name="Google Shape;379;p68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80" name="Google Shape;380;p6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9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83" name="Google Shape;383;p69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384" name="Google Shape;384;p6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0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87" name="Google Shape;387;p70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388" name="Google Shape;388;p7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TITLE_AND_BODY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/>
          <p:nvPr>
            <p:ph idx="2" type="pic"/>
          </p:nvPr>
        </p:nvSpPr>
        <p:spPr>
          <a:xfrm>
            <a:off x="0" y="0"/>
            <a:ext cx="73146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8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8"/>
          <p:cNvSpPr txBox="1"/>
          <p:nvPr>
            <p:ph idx="3" type="sldNum"/>
          </p:nvPr>
        </p:nvSpPr>
        <p:spPr>
          <a:xfrm>
            <a:off x="498650" y="7583075"/>
            <a:ext cx="4494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2024 Christine Jauregui. All rights reserved.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1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91" name="Google Shape;391;p71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392" name="Google Shape;392;p7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2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95" name="Google Shape;395;p72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396" name="Google Shape;396;p7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7">
  <p:cSld name="TITLE_AND_BODY_7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3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99" name="Google Shape;399;p73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400" name="Google Shape;400;p7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8">
  <p:cSld name="TITLE_AND_BODY_8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403" name="Google Shape;403;p7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404" name="Google Shape;404;p7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9">
  <p:cSld name="TITLE_AND_BODY_9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407" name="Google Shape;407;p75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408" name="Google Shape;408;p7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411" name="Google Shape;411;p76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2750" lvl="1" marL="9144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2pPr>
            <a:lvl3pPr indent="-412750" lvl="2" marL="13716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3pPr>
            <a:lvl4pPr indent="-412750" lvl="3" marL="18288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4pPr>
            <a:lvl5pPr indent="-412750" lvl="4" marL="22860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5pPr>
            <a:lvl6pPr indent="-412750" lvl="5" marL="27432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6pPr>
            <a:lvl7pPr indent="-412750" lvl="6" marL="320040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7pPr>
            <a:lvl8pPr indent="-412750" lvl="7" marL="365760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/>
            </a:lvl8pPr>
            <a:lvl9pPr indent="-412750" lvl="8" marL="411480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/>
            </a:lvl9pPr>
          </a:lstStyle>
          <a:p/>
        </p:txBody>
      </p:sp>
      <p:sp>
        <p:nvSpPr>
          <p:cNvPr id="412" name="Google Shape;412;p7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4">
  <p:cSld name="TITLE_54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7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415" name="Google Shape;415;p77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16" name="Google Shape;416;p7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5">
  <p:cSld name="TITLE_55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8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419" name="Google Shape;419;p78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buNone/>
              <a:defRPr sz="2200"/>
            </a:lvl1pPr>
            <a:lvl2pPr lvl="1" rtl="0">
              <a:buNone/>
              <a:defRPr sz="2200"/>
            </a:lvl2pPr>
            <a:lvl3pPr lvl="2" rtl="0">
              <a:buNone/>
              <a:defRPr sz="2200"/>
            </a:lvl3pPr>
            <a:lvl4pPr lvl="3" rtl="0">
              <a:buNone/>
              <a:defRPr sz="2200"/>
            </a:lvl4pPr>
            <a:lvl5pPr lvl="4" rtl="0">
              <a:buNone/>
              <a:defRPr sz="2200"/>
            </a:lvl5pPr>
            <a:lvl6pPr lvl="5" rtl="0">
              <a:buNone/>
              <a:defRPr sz="2200"/>
            </a:lvl6pPr>
            <a:lvl7pPr lvl="6" rtl="0">
              <a:buNone/>
              <a:defRPr sz="2200"/>
            </a:lvl7pPr>
            <a:lvl8pPr lvl="7" rtl="0">
              <a:buNone/>
              <a:defRPr sz="2200"/>
            </a:lvl8pPr>
            <a:lvl9pPr lvl="8" rtl="0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9"/>
          <p:cNvSpPr txBox="1"/>
          <p:nvPr>
            <p:ph idx="10" type="dt"/>
          </p:nvPr>
        </p:nvSpPr>
        <p:spPr>
          <a:xfrm>
            <a:off x="365760" y="5085080"/>
            <a:ext cx="170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3" name="Google Shape;423;p79"/>
          <p:cNvSpPr txBox="1"/>
          <p:nvPr>
            <p:ph idx="11" type="ftr"/>
          </p:nvPr>
        </p:nvSpPr>
        <p:spPr>
          <a:xfrm>
            <a:off x="2499360" y="5085080"/>
            <a:ext cx="2316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24" name="Google Shape;424;p79"/>
          <p:cNvSpPr txBox="1"/>
          <p:nvPr>
            <p:ph idx="12" type="sldNum"/>
          </p:nvPr>
        </p:nvSpPr>
        <p:spPr>
          <a:xfrm>
            <a:off x="5242560" y="5085080"/>
            <a:ext cx="170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50" lIns="73150" spcFirstLastPara="1" rIns="73150" wrap="square" tIns="36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>
            <p:ph idx="2" type="pic"/>
          </p:nvPr>
        </p:nvSpPr>
        <p:spPr>
          <a:xfrm>
            <a:off x="7315200" y="639325"/>
            <a:ext cx="7315200" cy="3280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9"/>
          <p:cNvSpPr txBox="1"/>
          <p:nvPr>
            <p:ph idx="1" type="body"/>
          </p:nvPr>
        </p:nvSpPr>
        <p:spPr>
          <a:xfrm>
            <a:off x="498725" y="4966925"/>
            <a:ext cx="6039600" cy="2256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type="title"/>
          </p:nvPr>
        </p:nvSpPr>
        <p:spPr>
          <a:xfrm>
            <a:off x="498725" y="454675"/>
            <a:ext cx="4191900" cy="453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b="0"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grpSp>
        <p:nvGrpSpPr>
          <p:cNvPr id="101" name="Google Shape;101;p9"/>
          <p:cNvGrpSpPr/>
          <p:nvPr/>
        </p:nvGrpSpPr>
        <p:grpSpPr>
          <a:xfrm>
            <a:off x="0" y="0"/>
            <a:ext cx="9751925" cy="228600"/>
            <a:chOff x="-12" y="0"/>
            <a:chExt cx="9319500" cy="228600"/>
          </a:xfrm>
        </p:grpSpPr>
        <p:sp>
          <p:nvSpPr>
            <p:cNvPr id="102" name="Google Shape;102;p9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08" name="Google Shape;108;p9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9"/>
          <p:cNvSpPr txBox="1"/>
          <p:nvPr>
            <p:ph idx="3" type="sldNum"/>
          </p:nvPr>
        </p:nvSpPr>
        <p:spPr>
          <a:xfrm>
            <a:off x="498650" y="7583075"/>
            <a:ext cx="4494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2024 Christine Jauregui. All rights reserved.</a:t>
            </a:r>
            <a:endParaRPr/>
          </a:p>
        </p:txBody>
      </p:sp>
      <p:sp>
        <p:nvSpPr>
          <p:cNvPr id="110" name="Google Shape;110;p9"/>
          <p:cNvSpPr txBox="1"/>
          <p:nvPr>
            <p:ph idx="4" type="subTitle"/>
          </p:nvPr>
        </p:nvSpPr>
        <p:spPr>
          <a:xfrm>
            <a:off x="498725" y="1612275"/>
            <a:ext cx="6039600" cy="1217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11" name="Google Shape;111;p9"/>
          <p:cNvSpPr/>
          <p:nvPr>
            <p:ph idx="5" type="pic"/>
          </p:nvPr>
        </p:nvSpPr>
        <p:spPr>
          <a:xfrm>
            <a:off x="7315200" y="4217850"/>
            <a:ext cx="7315200" cy="328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7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/>
          <p:nvPr>
            <p:ph idx="2" type="pic"/>
          </p:nvPr>
        </p:nvSpPr>
        <p:spPr>
          <a:xfrm>
            <a:off x="498650" y="3008725"/>
            <a:ext cx="13633200" cy="43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0"/>
          <p:cNvSpPr txBox="1"/>
          <p:nvPr>
            <p:ph idx="1" type="body"/>
          </p:nvPr>
        </p:nvSpPr>
        <p:spPr>
          <a:xfrm>
            <a:off x="4295400" y="1083538"/>
            <a:ext cx="9312000" cy="17496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5" name="Google Shape;115;p10"/>
          <p:cNvSpPr txBox="1"/>
          <p:nvPr>
            <p:ph type="title"/>
          </p:nvPr>
        </p:nvSpPr>
        <p:spPr>
          <a:xfrm>
            <a:off x="498725" y="454675"/>
            <a:ext cx="4191900" cy="453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 SemiBold"/>
              <a:buNone/>
              <a:defRPr b="0" sz="12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grpSp>
        <p:nvGrpSpPr>
          <p:cNvPr id="116" name="Google Shape;116;p10"/>
          <p:cNvGrpSpPr/>
          <p:nvPr/>
        </p:nvGrpSpPr>
        <p:grpSpPr>
          <a:xfrm>
            <a:off x="0" y="0"/>
            <a:ext cx="9751925" cy="228600"/>
            <a:chOff x="-12" y="0"/>
            <a:chExt cx="9319500" cy="228600"/>
          </a:xfrm>
        </p:grpSpPr>
        <p:sp>
          <p:nvSpPr>
            <p:cNvPr id="117" name="Google Shape;117;p10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0"/>
          <p:cNvSpPr txBox="1"/>
          <p:nvPr>
            <p:ph idx="3" type="sldNum"/>
          </p:nvPr>
        </p:nvSpPr>
        <p:spPr>
          <a:xfrm>
            <a:off x="498650" y="7583075"/>
            <a:ext cx="4494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2024 Christine Jauregui. All rights reserved.</a:t>
            </a:r>
            <a:endParaRPr/>
          </a:p>
        </p:txBody>
      </p:sp>
      <p:sp>
        <p:nvSpPr>
          <p:cNvPr id="125" name="Google Shape;125;p10"/>
          <p:cNvSpPr txBox="1"/>
          <p:nvPr>
            <p:ph idx="4" type="subTitle"/>
          </p:nvPr>
        </p:nvSpPr>
        <p:spPr>
          <a:xfrm>
            <a:off x="498725" y="1349638"/>
            <a:ext cx="3685500" cy="1217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SemiBold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theme" Target="../theme/theme2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98720" y="46728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"/>
              <a:buNone/>
              <a:defRPr b="1" sz="4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1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98720" y="1539706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Autofit/>
          </a:bodyPr>
          <a:lstStyle>
            <a:lvl1pPr indent="-469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ontserrat Medium"/>
              <a:buChar char="●"/>
              <a:defRPr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412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ontserrat Medium"/>
              <a:buChar char="○"/>
              <a:defRPr sz="2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412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ontserrat Medium"/>
              <a:buChar char="■"/>
              <a:defRPr sz="2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412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ontserrat Medium"/>
              <a:buChar char="●"/>
              <a:defRPr sz="2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412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ontserrat Medium"/>
              <a:buChar char="○"/>
              <a:defRPr sz="2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412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ontserrat Medium"/>
              <a:buChar char="■"/>
              <a:defRPr sz="2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412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ontserrat Medium"/>
              <a:buChar char="●"/>
              <a:defRPr sz="2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412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ontserrat Medium"/>
              <a:buChar char="○"/>
              <a:defRPr sz="2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412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ontserrat Medium"/>
              <a:buChar char="■"/>
              <a:defRPr sz="2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</p:sldLayoutIdLst>
  <mc:AlternateContent>
    <mc:Choice Requires="p14">
      <p:transition p14:dur="100">
        <p:push dir="r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aadarshvelu/liver-cirrhosis-stage-classification/data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0"/>
          <p:cNvSpPr txBox="1"/>
          <p:nvPr>
            <p:ph idx="4294967295" type="ctrTitle"/>
          </p:nvPr>
        </p:nvSpPr>
        <p:spPr>
          <a:xfrm>
            <a:off x="4425075" y="2004050"/>
            <a:ext cx="9751800" cy="24444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600">
                <a:solidFill>
                  <a:schemeClr val="lt1"/>
                </a:solidFill>
              </a:rPr>
              <a:t>Liver Cirrhosis </a:t>
            </a:r>
            <a:br>
              <a:rPr lang="en" sz="6600">
                <a:solidFill>
                  <a:schemeClr val="lt1"/>
                </a:solidFill>
              </a:rPr>
            </a:br>
            <a:r>
              <a:rPr lang="en" sz="6600">
                <a:solidFill>
                  <a:schemeClr val="lt1"/>
                </a:solidFill>
              </a:rPr>
              <a:t>Stage Classification</a:t>
            </a:r>
            <a:r>
              <a:rPr lang="en" sz="6200">
                <a:solidFill>
                  <a:schemeClr val="lt1"/>
                </a:solidFill>
              </a:rPr>
              <a:t> </a:t>
            </a:r>
            <a:endParaRPr sz="6200">
              <a:solidFill>
                <a:schemeClr val="lt1"/>
              </a:solidFill>
            </a:endParaRPr>
          </a:p>
        </p:txBody>
      </p:sp>
      <p:sp>
        <p:nvSpPr>
          <p:cNvPr id="430" name="Google Shape;430;p80"/>
          <p:cNvSpPr txBox="1"/>
          <p:nvPr>
            <p:ph idx="4294967295" type="subTitle"/>
          </p:nvPr>
        </p:nvSpPr>
        <p:spPr>
          <a:xfrm>
            <a:off x="4592275" y="5093675"/>
            <a:ext cx="9885900" cy="2073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Project 4, Group 2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Anna Bitzer, Amy Dohlin, Christine Jauregui, Tianyue Li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June 10, 2024</a:t>
            </a:r>
            <a:endParaRPr sz="2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31" name="Google Shape;43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291043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9"/>
          <p:cNvSpPr txBox="1"/>
          <p:nvPr>
            <p:ph idx="12" type="sldNum"/>
          </p:nvPr>
        </p:nvSpPr>
        <p:spPr>
          <a:xfrm>
            <a:off x="14026074" y="7031300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89"/>
          <p:cNvSpPr txBox="1"/>
          <p:nvPr/>
        </p:nvSpPr>
        <p:spPr>
          <a:xfrm>
            <a:off x="618150" y="839825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8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89"/>
          <p:cNvSpPr/>
          <p:nvPr/>
        </p:nvSpPr>
        <p:spPr>
          <a:xfrm>
            <a:off x="8492725" y="2349700"/>
            <a:ext cx="300600" cy="288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9"/>
          <p:cNvSpPr txBox="1"/>
          <p:nvPr/>
        </p:nvSpPr>
        <p:spPr>
          <a:xfrm>
            <a:off x="618150" y="2800125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8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89"/>
          <p:cNvSpPr txBox="1"/>
          <p:nvPr/>
        </p:nvSpPr>
        <p:spPr>
          <a:xfrm>
            <a:off x="618150" y="4833775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8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89"/>
          <p:cNvSpPr txBox="1"/>
          <p:nvPr/>
        </p:nvSpPr>
        <p:spPr>
          <a:xfrm>
            <a:off x="1877250" y="913175"/>
            <a:ext cx="9839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 Categorical Variables (n=7)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1" name="Google Shape;50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775" y="1992238"/>
            <a:ext cx="71056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2400" y="1992251"/>
            <a:ext cx="3929634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9"/>
          <p:cNvSpPr txBox="1"/>
          <p:nvPr/>
        </p:nvSpPr>
        <p:spPr>
          <a:xfrm>
            <a:off x="2100075" y="2873475"/>
            <a:ext cx="9839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Split Training and Testing Datasets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4" name="Google Shape;504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300" y="3887825"/>
            <a:ext cx="73342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9"/>
          <p:cNvSpPr txBox="1"/>
          <p:nvPr/>
        </p:nvSpPr>
        <p:spPr>
          <a:xfrm>
            <a:off x="2193775" y="4907125"/>
            <a:ext cx="9839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Scale the Data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06" name="Google Shape;506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8775" y="5800325"/>
            <a:ext cx="27622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550" y="5771750"/>
            <a:ext cx="23431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23225" y="5771750"/>
            <a:ext cx="33909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9"/>
          <p:cNvSpPr txBox="1"/>
          <p:nvPr/>
        </p:nvSpPr>
        <p:spPr>
          <a:xfrm>
            <a:off x="10260575" y="0"/>
            <a:ext cx="4038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Pandas/Sklearn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10" name="Google Shape;510;p89"/>
          <p:cNvSpPr txBox="1"/>
          <p:nvPr/>
        </p:nvSpPr>
        <p:spPr>
          <a:xfrm>
            <a:off x="676625" y="6970200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sz="8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89"/>
          <p:cNvSpPr txBox="1"/>
          <p:nvPr/>
        </p:nvSpPr>
        <p:spPr>
          <a:xfrm>
            <a:off x="2100075" y="7116900"/>
            <a:ext cx="1198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Define Target Variable (Cirrhosis Stage 1, 2 or 3)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90"/>
          <p:cNvSpPr txBox="1"/>
          <p:nvPr>
            <p:ph idx="4294967295" type="title"/>
          </p:nvPr>
        </p:nvSpPr>
        <p:spPr>
          <a:xfrm>
            <a:off x="498725" y="1034851"/>
            <a:ext cx="3657600" cy="646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accent2"/>
                </a:solidFill>
              </a:rPr>
              <a:t>4</a:t>
            </a:r>
            <a:endParaRPr sz="40000">
              <a:solidFill>
                <a:schemeClr val="accent2"/>
              </a:solidFill>
            </a:endParaRPr>
          </a:p>
        </p:txBody>
      </p:sp>
      <p:sp>
        <p:nvSpPr>
          <p:cNvPr id="518" name="Google Shape;518;p90"/>
          <p:cNvSpPr txBox="1"/>
          <p:nvPr/>
        </p:nvSpPr>
        <p:spPr>
          <a:xfrm>
            <a:off x="4671675" y="3001575"/>
            <a:ext cx="91191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Neural 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Network 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1"/>
          <p:cNvSpPr/>
          <p:nvPr/>
        </p:nvSpPr>
        <p:spPr>
          <a:xfrm>
            <a:off x="7650" y="1808025"/>
            <a:ext cx="5097600" cy="473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4" name="Google Shape;524;p91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91"/>
          <p:cNvSpPr txBox="1"/>
          <p:nvPr>
            <p:ph idx="4294967295" type="subTitle"/>
          </p:nvPr>
        </p:nvSpPr>
        <p:spPr>
          <a:xfrm>
            <a:off x="342900" y="2020225"/>
            <a:ext cx="4686300" cy="42726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NEURAL NETWORK: </a:t>
            </a:r>
            <a:b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ONE 3-CLASS TARGET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features = 27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oss=sparse_categorical_crossentropy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epochs = 100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6" name="Google Shape;526;p91"/>
          <p:cNvCxnSpPr/>
          <p:nvPr/>
        </p:nvCxnSpPr>
        <p:spPr>
          <a:xfrm>
            <a:off x="4815550" y="4189975"/>
            <a:ext cx="22365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27" name="Google Shape;527;p91"/>
          <p:cNvSpPr txBox="1"/>
          <p:nvPr/>
        </p:nvSpPr>
        <p:spPr>
          <a:xfrm>
            <a:off x="6907300" y="2020225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8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91"/>
          <p:cNvSpPr txBox="1"/>
          <p:nvPr/>
        </p:nvSpPr>
        <p:spPr>
          <a:xfrm>
            <a:off x="6907300" y="3713425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8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91"/>
          <p:cNvSpPr txBox="1"/>
          <p:nvPr/>
        </p:nvSpPr>
        <p:spPr>
          <a:xfrm>
            <a:off x="6907300" y="5330425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8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91"/>
          <p:cNvSpPr txBox="1"/>
          <p:nvPr/>
        </p:nvSpPr>
        <p:spPr>
          <a:xfrm>
            <a:off x="8460275" y="1563025"/>
            <a:ext cx="5798100" cy="5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Encoded, Scaled Data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57 Nodes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Layers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Units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62.5%</a:t>
            </a:r>
            <a:endParaRPr b="1"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Encoded, Scaled Data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65 nodes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Layers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Units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Accuracy: 61.0%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Encoded, Scaled Data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135 Nodes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 Layers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Units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Accuracy: 61.3%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31" name="Google Shape;531;p91"/>
          <p:cNvCxnSpPr/>
          <p:nvPr/>
        </p:nvCxnSpPr>
        <p:spPr>
          <a:xfrm rot="10800000">
            <a:off x="6252550" y="2833975"/>
            <a:ext cx="10800" cy="135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32" name="Google Shape;532;p91"/>
          <p:cNvCxnSpPr/>
          <p:nvPr/>
        </p:nvCxnSpPr>
        <p:spPr>
          <a:xfrm rot="10800000">
            <a:off x="6252550" y="4129375"/>
            <a:ext cx="10800" cy="135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33" name="Google Shape;533;p91"/>
          <p:cNvCxnSpPr/>
          <p:nvPr/>
        </p:nvCxnSpPr>
        <p:spPr>
          <a:xfrm flipH="1" rot="10800000">
            <a:off x="6290650" y="2818225"/>
            <a:ext cx="8790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34" name="Google Shape;534;p91"/>
          <p:cNvCxnSpPr/>
          <p:nvPr/>
        </p:nvCxnSpPr>
        <p:spPr>
          <a:xfrm flipH="1" rot="10800000">
            <a:off x="6290650" y="5485225"/>
            <a:ext cx="8790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35" name="Google Shape;535;p91"/>
          <p:cNvSpPr txBox="1"/>
          <p:nvPr/>
        </p:nvSpPr>
        <p:spPr>
          <a:xfrm>
            <a:off x="11100275" y="0"/>
            <a:ext cx="3158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TensorFlow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2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92"/>
          <p:cNvSpPr txBox="1"/>
          <p:nvPr>
            <p:ph idx="4294967295" type="subTitle"/>
          </p:nvPr>
        </p:nvSpPr>
        <p:spPr>
          <a:xfrm>
            <a:off x="9992700" y="3296388"/>
            <a:ext cx="4333800" cy="14715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900"/>
              </a:spcAft>
              <a:buNone/>
            </a:pPr>
            <a:r>
              <a:rPr b="1" lang="en" sz="5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THREE TARGET CLASSES</a:t>
            </a:r>
            <a:endParaRPr b="1" sz="5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92"/>
          <p:cNvSpPr txBox="1"/>
          <p:nvPr/>
        </p:nvSpPr>
        <p:spPr>
          <a:xfrm>
            <a:off x="11100275" y="0"/>
            <a:ext cx="3158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TensorFlow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43" name="Google Shape;543;p92"/>
          <p:cNvSpPr txBox="1"/>
          <p:nvPr>
            <p:ph idx="4294967295" type="subTitle"/>
          </p:nvPr>
        </p:nvSpPr>
        <p:spPr>
          <a:xfrm>
            <a:off x="305500" y="2256900"/>
            <a:ext cx="4799700" cy="36099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NEURAL NETWORK: </a:t>
            </a:r>
            <a:b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THREE 1-CLASS TARGETS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features = 27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oss=sparse_categorical_crossentropy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epochs = 100</a:t>
            </a:r>
            <a:endParaRPr b="1" sz="5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4" name="Google Shape;544;p92"/>
          <p:cNvCxnSpPr/>
          <p:nvPr/>
        </p:nvCxnSpPr>
        <p:spPr>
          <a:xfrm>
            <a:off x="4815550" y="4189975"/>
            <a:ext cx="22365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45" name="Google Shape;545;p92"/>
          <p:cNvSpPr txBox="1"/>
          <p:nvPr/>
        </p:nvSpPr>
        <p:spPr>
          <a:xfrm>
            <a:off x="6907300" y="2020225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8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92"/>
          <p:cNvSpPr txBox="1"/>
          <p:nvPr/>
        </p:nvSpPr>
        <p:spPr>
          <a:xfrm>
            <a:off x="6907300" y="3713425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8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92"/>
          <p:cNvSpPr txBox="1"/>
          <p:nvPr/>
        </p:nvSpPr>
        <p:spPr>
          <a:xfrm>
            <a:off x="6907300" y="5330425"/>
            <a:ext cx="12591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8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92"/>
          <p:cNvSpPr txBox="1"/>
          <p:nvPr/>
        </p:nvSpPr>
        <p:spPr>
          <a:xfrm>
            <a:off x="8460275" y="1589125"/>
            <a:ext cx="5798100" cy="59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Encoded, Scaled Data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57 Nodes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Layers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60.7%</a:t>
            </a:r>
            <a:endParaRPr b="1" sz="2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Encoded, Scaled Data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65 nodes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Layers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Accuracy: 62.5%</a:t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Encoded, Scaled Data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135 Nodes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 Layers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Accuracy: 61.5%</a:t>
            </a:r>
            <a:endParaRPr sz="3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49" name="Google Shape;549;p92"/>
          <p:cNvCxnSpPr/>
          <p:nvPr/>
        </p:nvCxnSpPr>
        <p:spPr>
          <a:xfrm rot="10800000">
            <a:off x="6252550" y="2833975"/>
            <a:ext cx="10800" cy="135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0" name="Google Shape;550;p92"/>
          <p:cNvCxnSpPr/>
          <p:nvPr/>
        </p:nvCxnSpPr>
        <p:spPr>
          <a:xfrm rot="10800000">
            <a:off x="6252550" y="4129375"/>
            <a:ext cx="10800" cy="135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1" name="Google Shape;551;p92"/>
          <p:cNvCxnSpPr/>
          <p:nvPr/>
        </p:nvCxnSpPr>
        <p:spPr>
          <a:xfrm flipH="1" rot="10800000">
            <a:off x="6290650" y="2818225"/>
            <a:ext cx="8790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552" name="Google Shape;552;p92"/>
          <p:cNvCxnSpPr/>
          <p:nvPr/>
        </p:nvCxnSpPr>
        <p:spPr>
          <a:xfrm flipH="1" rot="10800000">
            <a:off x="6290650" y="5485225"/>
            <a:ext cx="8790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53" name="Google Shape;553;p92"/>
          <p:cNvSpPr txBox="1"/>
          <p:nvPr/>
        </p:nvSpPr>
        <p:spPr>
          <a:xfrm>
            <a:off x="11100275" y="0"/>
            <a:ext cx="3158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TensorFlow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4" name="Google Shape;554;p92"/>
          <p:cNvSpPr/>
          <p:nvPr/>
        </p:nvSpPr>
        <p:spPr>
          <a:xfrm>
            <a:off x="7650" y="1808025"/>
            <a:ext cx="5097600" cy="473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5" name="Google Shape;555;p92"/>
          <p:cNvSpPr txBox="1"/>
          <p:nvPr>
            <p:ph idx="4294967295" type="subTitle"/>
          </p:nvPr>
        </p:nvSpPr>
        <p:spPr>
          <a:xfrm>
            <a:off x="342900" y="2020225"/>
            <a:ext cx="4686300" cy="42726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NEURAL NETWORK: </a:t>
            </a:r>
            <a:b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THREE 1-CLASS TARGETS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features = 27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oss=categorical_crossentropy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epochs = 100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6" name="Google Shape;556;p92"/>
          <p:cNvCxnSpPr/>
          <p:nvPr/>
        </p:nvCxnSpPr>
        <p:spPr>
          <a:xfrm>
            <a:off x="4815550" y="4189975"/>
            <a:ext cx="22365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93"/>
          <p:cNvSpPr txBox="1"/>
          <p:nvPr>
            <p:ph idx="4294967295" type="title"/>
          </p:nvPr>
        </p:nvSpPr>
        <p:spPr>
          <a:xfrm>
            <a:off x="498725" y="1034851"/>
            <a:ext cx="3657600" cy="646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accent6"/>
                </a:solidFill>
              </a:rPr>
              <a:t>5</a:t>
            </a:r>
            <a:endParaRPr sz="40000">
              <a:solidFill>
                <a:schemeClr val="accent6"/>
              </a:solidFill>
            </a:endParaRPr>
          </a:p>
        </p:txBody>
      </p:sp>
      <p:sp>
        <p:nvSpPr>
          <p:cNvPr id="563" name="Google Shape;563;p93"/>
          <p:cNvSpPr txBox="1"/>
          <p:nvPr/>
        </p:nvSpPr>
        <p:spPr>
          <a:xfrm>
            <a:off x="4731225" y="3001575"/>
            <a:ext cx="90597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4"/>
          <p:cNvSpPr txBox="1"/>
          <p:nvPr>
            <p:ph idx="1" type="body"/>
          </p:nvPr>
        </p:nvSpPr>
        <p:spPr>
          <a:xfrm>
            <a:off x="498725" y="1577500"/>
            <a:ext cx="3657600" cy="5952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Max variance of 38% = only 38% of original data retained.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Tried 4 then 3 clusters.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Dataset does not have linear relationships.</a:t>
            </a:r>
            <a:endParaRPr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/>
              <a:t>PCA does not specify which variables it keeps. </a:t>
            </a:r>
            <a:endParaRPr/>
          </a:p>
        </p:txBody>
      </p:sp>
      <p:sp>
        <p:nvSpPr>
          <p:cNvPr id="569" name="Google Shape;569;p94"/>
          <p:cNvSpPr txBox="1"/>
          <p:nvPr>
            <p:ph type="title"/>
          </p:nvPr>
        </p:nvSpPr>
        <p:spPr>
          <a:xfrm>
            <a:off x="498725" y="454675"/>
            <a:ext cx="4191900" cy="453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PCA Optimization</a:t>
            </a:r>
            <a:endParaRPr sz="3600"/>
          </a:p>
        </p:txBody>
      </p:sp>
      <p:sp>
        <p:nvSpPr>
          <p:cNvPr id="570" name="Google Shape;570;p94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175" y="2290675"/>
            <a:ext cx="10049625" cy="1106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163" y="3856400"/>
            <a:ext cx="4924425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1375" y="3826875"/>
            <a:ext cx="4924425" cy="39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94"/>
          <p:cNvSpPr/>
          <p:nvPr/>
        </p:nvSpPr>
        <p:spPr>
          <a:xfrm>
            <a:off x="8770150" y="6256700"/>
            <a:ext cx="1162200" cy="45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75" name="Google Shape;575;p94" title="Lou Lignon 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9625" y="0"/>
            <a:ext cx="2290675" cy="22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5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1" name="Google Shape;581;p95"/>
          <p:cNvGrpSpPr/>
          <p:nvPr/>
        </p:nvGrpSpPr>
        <p:grpSpPr>
          <a:xfrm>
            <a:off x="132512" y="1608901"/>
            <a:ext cx="5892379" cy="1973261"/>
            <a:chOff x="1357242" y="1005545"/>
            <a:chExt cx="5567777" cy="1233288"/>
          </a:xfrm>
        </p:grpSpPr>
        <p:sp>
          <p:nvSpPr>
            <p:cNvPr id="582" name="Google Shape;582;p95"/>
            <p:cNvSpPr txBox="1"/>
            <p:nvPr/>
          </p:nvSpPr>
          <p:spPr>
            <a:xfrm>
              <a:off x="1357242" y="1005545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125" lIns="146275" spcFirstLastPara="1" rIns="146275" wrap="square" tIns="73125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155B5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HeatMap</a:t>
              </a:r>
              <a:r>
                <a:rPr lang="en" sz="3000">
                  <a:solidFill>
                    <a:srgbClr val="155B5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endParaRPr sz="3000">
                <a:solidFill>
                  <a:srgbClr val="155B5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83" name="Google Shape;583;p95"/>
            <p:cNvSpPr/>
            <p:nvPr/>
          </p:nvSpPr>
          <p:spPr>
            <a:xfrm>
              <a:off x="1703219" y="1507133"/>
              <a:ext cx="5221800" cy="731700"/>
            </a:xfrm>
            <a:prstGeom prst="rect">
              <a:avLst/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73125" lIns="146275" spcFirstLastPara="1" rIns="146275" wrap="square" tIns="73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5"/>
            <p:cNvSpPr txBox="1"/>
            <p:nvPr/>
          </p:nvSpPr>
          <p:spPr>
            <a:xfrm>
              <a:off x="1758230" y="1585284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3125" lIns="146275" spcFirstLastPara="1" rIns="146275" wrap="square" tIns="731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</a:t>
              </a:r>
              <a:r>
                <a:rPr lang="en" sz="1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 view the relations of elements and identify strong players</a:t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90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85" name="Google Shape;585;p95"/>
          <p:cNvSpPr txBox="1"/>
          <p:nvPr/>
        </p:nvSpPr>
        <p:spPr>
          <a:xfrm>
            <a:off x="7402694" y="1608906"/>
            <a:ext cx="1763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125" lIns="146275" spcFirstLastPara="1" rIns="146275" wrap="square" tIns="73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B786F"/>
                </a:solidFill>
                <a:latin typeface="Roboto Medium"/>
                <a:ea typeface="Roboto Medium"/>
                <a:cs typeface="Roboto Medium"/>
                <a:sym typeface="Roboto Medium"/>
              </a:rPr>
              <a:t>Boxplot</a:t>
            </a:r>
            <a:endParaRPr sz="3000">
              <a:solidFill>
                <a:srgbClr val="1B78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6" name="Google Shape;586;p95"/>
          <p:cNvSpPr/>
          <p:nvPr/>
        </p:nvSpPr>
        <p:spPr>
          <a:xfrm>
            <a:off x="7402700" y="2430275"/>
            <a:ext cx="5524622" cy="1178978"/>
          </a:xfrm>
          <a:prstGeom prst="rect">
            <a:avLst/>
          </a:prstGeom>
          <a:solidFill>
            <a:srgbClr val="1B786F"/>
          </a:solidFill>
          <a:ln>
            <a:noFill/>
          </a:ln>
        </p:spPr>
        <p:txBody>
          <a:bodyPr anchorCtr="0" anchor="ctr" bIns="73125" lIns="146275" spcFirstLastPara="1" rIns="14627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5"/>
          <p:cNvSpPr txBox="1"/>
          <p:nvPr/>
        </p:nvSpPr>
        <p:spPr>
          <a:xfrm>
            <a:off x="7402700" y="2306957"/>
            <a:ext cx="4816500" cy="14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125" lIns="146275" spcFirstLastPara="1" rIns="146275" wrap="square" tIns="73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the data spread and understand the variation of data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8" name="Google Shape;588;p95"/>
          <p:cNvPicPr preferRelativeResize="0"/>
          <p:nvPr/>
        </p:nvPicPr>
        <p:blipFill rotWithShape="1">
          <a:blip r:embed="rId3">
            <a:alphaModFix/>
          </a:blip>
          <a:srcRect b="-2627" l="-580" r="580" t="0"/>
          <a:stretch/>
        </p:blipFill>
        <p:spPr>
          <a:xfrm>
            <a:off x="207600" y="3894850"/>
            <a:ext cx="6761174" cy="392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2700" y="4056051"/>
            <a:ext cx="7031000" cy="337557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5"/>
          <p:cNvSpPr txBox="1"/>
          <p:nvPr/>
        </p:nvSpPr>
        <p:spPr>
          <a:xfrm>
            <a:off x="-94925" y="533075"/>
            <a:ext cx="8054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accen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Step 1: </a:t>
            </a:r>
            <a:r>
              <a:rPr lang="en" sz="2800">
                <a:solidFill>
                  <a:schemeClr val="accen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Further understanding the dataset </a:t>
            </a:r>
            <a:endParaRPr sz="2800">
              <a:solidFill>
                <a:schemeClr val="accen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6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6"/>
          <p:cNvSpPr txBox="1"/>
          <p:nvPr>
            <p:ph idx="4294967295" type="title"/>
          </p:nvPr>
        </p:nvSpPr>
        <p:spPr>
          <a:xfrm>
            <a:off x="1754850" y="2488082"/>
            <a:ext cx="1828800" cy="2507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chemeClr val="accent5"/>
                </a:solidFill>
              </a:rPr>
              <a:t>1</a:t>
            </a:r>
            <a:endParaRPr sz="16000">
              <a:solidFill>
                <a:schemeClr val="accent5"/>
              </a:solidFill>
            </a:endParaRPr>
          </a:p>
        </p:txBody>
      </p:sp>
      <p:sp>
        <p:nvSpPr>
          <p:cNvPr id="597" name="Google Shape;597;p96"/>
          <p:cNvSpPr txBox="1"/>
          <p:nvPr>
            <p:ph idx="4294967295" type="title"/>
          </p:nvPr>
        </p:nvSpPr>
        <p:spPr>
          <a:xfrm>
            <a:off x="6320700" y="2488094"/>
            <a:ext cx="1902000" cy="2507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chemeClr val="accent5"/>
                </a:solidFill>
              </a:rPr>
              <a:t>2</a:t>
            </a:r>
            <a:endParaRPr sz="16000">
              <a:solidFill>
                <a:schemeClr val="accent5"/>
              </a:solidFill>
            </a:endParaRPr>
          </a:p>
        </p:txBody>
      </p:sp>
      <p:sp>
        <p:nvSpPr>
          <p:cNvPr id="598" name="Google Shape;598;p96"/>
          <p:cNvSpPr txBox="1"/>
          <p:nvPr>
            <p:ph idx="4294967295" type="title"/>
          </p:nvPr>
        </p:nvSpPr>
        <p:spPr>
          <a:xfrm>
            <a:off x="11003250" y="2488082"/>
            <a:ext cx="1828800" cy="2507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chemeClr val="accent5"/>
                </a:solidFill>
              </a:rPr>
              <a:t>3</a:t>
            </a:r>
            <a:endParaRPr sz="16000">
              <a:solidFill>
                <a:schemeClr val="accent5"/>
              </a:solidFill>
            </a:endParaRPr>
          </a:p>
        </p:txBody>
      </p:sp>
      <p:cxnSp>
        <p:nvCxnSpPr>
          <p:cNvPr id="599" name="Google Shape;599;p96"/>
          <p:cNvCxnSpPr/>
          <p:nvPr/>
        </p:nvCxnSpPr>
        <p:spPr>
          <a:xfrm>
            <a:off x="4993250" y="2988625"/>
            <a:ext cx="0" cy="373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600" name="Google Shape;600;p96"/>
          <p:cNvCxnSpPr/>
          <p:nvPr/>
        </p:nvCxnSpPr>
        <p:spPr>
          <a:xfrm>
            <a:off x="9556050" y="2988625"/>
            <a:ext cx="0" cy="373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601" name="Google Shape;601;p96"/>
          <p:cNvSpPr txBox="1"/>
          <p:nvPr/>
        </p:nvSpPr>
        <p:spPr>
          <a:xfrm>
            <a:off x="661850" y="5248200"/>
            <a:ext cx="43314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1F232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What models and activations function to use</a:t>
            </a:r>
            <a:endParaRPr sz="3000">
              <a:solidFill>
                <a:srgbClr val="1F232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2" name="Google Shape;602;p96"/>
          <p:cNvSpPr txBox="1"/>
          <p:nvPr/>
        </p:nvSpPr>
        <p:spPr>
          <a:xfrm>
            <a:off x="9565300" y="5172000"/>
            <a:ext cx="4724400" cy="18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F232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number of hidden layers and neurons </a:t>
            </a:r>
            <a:endParaRPr sz="3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3" name="Google Shape;603;p96"/>
          <p:cNvSpPr txBox="1"/>
          <p:nvPr/>
        </p:nvSpPr>
        <p:spPr>
          <a:xfrm>
            <a:off x="5055100" y="5248200"/>
            <a:ext cx="45102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F232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which features to model</a:t>
            </a:r>
            <a:endParaRPr sz="3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9" name="Google Shape;609;p97"/>
          <p:cNvGrpSpPr/>
          <p:nvPr/>
        </p:nvGrpSpPr>
        <p:grpSpPr>
          <a:xfrm>
            <a:off x="4878475" y="7394875"/>
            <a:ext cx="9751925" cy="228600"/>
            <a:chOff x="-12" y="0"/>
            <a:chExt cx="9319500" cy="228600"/>
          </a:xfrm>
        </p:grpSpPr>
        <p:sp>
          <p:nvSpPr>
            <p:cNvPr id="610" name="Google Shape;610;p97"/>
            <p:cNvSpPr/>
            <p:nvPr/>
          </p:nvSpPr>
          <p:spPr>
            <a:xfrm>
              <a:off x="-12" y="0"/>
              <a:ext cx="1600200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11" name="Google Shape;611;p97"/>
            <p:cNvSpPr/>
            <p:nvPr/>
          </p:nvSpPr>
          <p:spPr>
            <a:xfrm>
              <a:off x="1543848" y="0"/>
              <a:ext cx="16002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12" name="Google Shape;612;p97"/>
            <p:cNvSpPr/>
            <p:nvPr/>
          </p:nvSpPr>
          <p:spPr>
            <a:xfrm>
              <a:off x="3087708" y="0"/>
              <a:ext cx="16002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13" name="Google Shape;613;p97"/>
            <p:cNvSpPr/>
            <p:nvPr/>
          </p:nvSpPr>
          <p:spPr>
            <a:xfrm>
              <a:off x="4631568" y="0"/>
              <a:ext cx="16002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14" name="Google Shape;614;p97"/>
            <p:cNvSpPr/>
            <p:nvPr/>
          </p:nvSpPr>
          <p:spPr>
            <a:xfrm>
              <a:off x="6175428" y="0"/>
              <a:ext cx="1600200" cy="22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15" name="Google Shape;615;p97"/>
            <p:cNvSpPr/>
            <p:nvPr/>
          </p:nvSpPr>
          <p:spPr>
            <a:xfrm>
              <a:off x="7719288" y="0"/>
              <a:ext cx="1600200" cy="228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616" name="Google Shape;616;p97"/>
          <p:cNvSpPr txBox="1"/>
          <p:nvPr/>
        </p:nvSpPr>
        <p:spPr>
          <a:xfrm>
            <a:off x="368450" y="540300"/>
            <a:ext cx="118164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Step 2: </a:t>
            </a:r>
            <a:r>
              <a:rPr lang="en" sz="2800">
                <a:solidFill>
                  <a:schemeClr val="accent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Optimization with Keras Tuner </a:t>
            </a:r>
            <a:endParaRPr sz="2800">
              <a:solidFill>
                <a:schemeClr val="accent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F232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F232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7" name="Google Shape;617;p97"/>
          <p:cNvGrpSpPr/>
          <p:nvPr/>
        </p:nvGrpSpPr>
        <p:grpSpPr>
          <a:xfrm>
            <a:off x="117802" y="1530008"/>
            <a:ext cx="13584718" cy="5169583"/>
            <a:chOff x="-2033525" y="-4306780"/>
            <a:chExt cx="15124379" cy="5582100"/>
          </a:xfrm>
        </p:grpSpPr>
        <p:grpSp>
          <p:nvGrpSpPr>
            <p:cNvPr id="618" name="Google Shape;618;p97"/>
            <p:cNvGrpSpPr/>
            <p:nvPr/>
          </p:nvGrpSpPr>
          <p:grpSpPr>
            <a:xfrm>
              <a:off x="-2033525" y="-4306780"/>
              <a:ext cx="15083919" cy="5582100"/>
              <a:chOff x="-3222925" y="1018945"/>
              <a:chExt cx="15083919" cy="5582100"/>
            </a:xfrm>
          </p:grpSpPr>
          <p:sp>
            <p:nvSpPr>
              <p:cNvPr id="619" name="Google Shape;619;p97"/>
              <p:cNvSpPr/>
              <p:nvPr/>
            </p:nvSpPr>
            <p:spPr>
              <a:xfrm>
                <a:off x="-1812900" y="1018959"/>
                <a:ext cx="5683200" cy="5581200"/>
              </a:xfrm>
              <a:prstGeom prst="ellipse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080BB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500"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0" name="Google Shape;620;p97"/>
              <p:cNvSpPr/>
              <p:nvPr/>
            </p:nvSpPr>
            <p:spPr>
              <a:xfrm>
                <a:off x="-3222925" y="2215500"/>
                <a:ext cx="3300600" cy="3188100"/>
              </a:xfrm>
              <a:prstGeom prst="ellipse">
                <a:avLst/>
              </a:prstGeom>
              <a:solidFill>
                <a:schemeClr val="accent5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lt1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Keras Tuner</a:t>
                </a:r>
                <a:endParaRPr sz="25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621" name="Google Shape;621;p97"/>
              <p:cNvSpPr/>
              <p:nvPr/>
            </p:nvSpPr>
            <p:spPr>
              <a:xfrm>
                <a:off x="996794" y="1018945"/>
                <a:ext cx="10864200" cy="55821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080BB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500"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  <p:cxnSp>
          <p:nvCxnSpPr>
            <p:cNvPr id="622" name="Google Shape;622;p97"/>
            <p:cNvCxnSpPr/>
            <p:nvPr/>
          </p:nvCxnSpPr>
          <p:spPr>
            <a:xfrm flipH="1" rot="10800000">
              <a:off x="987654" y="-2494338"/>
              <a:ext cx="12103200" cy="360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chemeClr val="lt1"/>
              </a:outerShdw>
            </a:effectLst>
          </p:spPr>
        </p:cxnSp>
        <p:cxnSp>
          <p:nvCxnSpPr>
            <p:cNvPr id="623" name="Google Shape;623;p97"/>
            <p:cNvCxnSpPr/>
            <p:nvPr/>
          </p:nvCxnSpPr>
          <p:spPr>
            <a:xfrm flipH="1" rot="10800000">
              <a:off x="1017500" y="-654187"/>
              <a:ext cx="12036300" cy="231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24" name="Google Shape;62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825" y="3899000"/>
            <a:ext cx="3504523" cy="8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97"/>
          <p:cNvSpPr txBox="1"/>
          <p:nvPr>
            <p:ph idx="1" type="body"/>
          </p:nvPr>
        </p:nvSpPr>
        <p:spPr>
          <a:xfrm>
            <a:off x="2990075" y="1806500"/>
            <a:ext cx="10923900" cy="13761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0"/>
              </a:srgbClr>
            </a:outerShdw>
          </a:effectLst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Extended hidden layers’ activations to a wider selection:</a:t>
            </a:r>
            <a:r>
              <a:rPr lang="en">
                <a:solidFill>
                  <a:schemeClr val="accent5"/>
                </a:solidFill>
              </a:rPr>
              <a:t> Relu, Tanh, Sigmoid, </a:t>
            </a:r>
            <a:r>
              <a:rPr lang="en">
                <a:solidFill>
                  <a:schemeClr val="accent5"/>
                </a:solidFill>
              </a:rPr>
              <a:t>leaky relu, softsign, exponential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26" name="Google Shape;626;p97"/>
          <p:cNvSpPr txBox="1"/>
          <p:nvPr>
            <p:ph idx="5" type="body"/>
          </p:nvPr>
        </p:nvSpPr>
        <p:spPr>
          <a:xfrm>
            <a:off x="2990075" y="3267995"/>
            <a:ext cx="10377600" cy="13761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0"/>
              </a:srgbClr>
            </a:outerShdw>
          </a:effectLst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Discovered the limitation of allowing only 1 output value when containing 3 output values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27" name="Google Shape;627;p97"/>
          <p:cNvSpPr txBox="1"/>
          <p:nvPr>
            <p:ph idx="7" type="body"/>
          </p:nvPr>
        </p:nvSpPr>
        <p:spPr>
          <a:xfrm>
            <a:off x="2990075" y="5036475"/>
            <a:ext cx="9751800" cy="1376100"/>
          </a:xfrm>
          <a:prstGeom prst="rect">
            <a:avLst/>
          </a:prstGeom>
          <a:effectLst>
            <a:outerShdw blurRad="57150" rotWithShape="0" algn="bl" dist="19050">
              <a:srgbClr val="000000">
                <a:alpha val="0"/>
              </a:srgbClr>
            </a:outerShdw>
          </a:effectLst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900"/>
              </a:spcAft>
              <a:buNone/>
            </a:pPr>
            <a:r>
              <a:rPr lang="en">
                <a:solidFill>
                  <a:schemeClr val="accent5"/>
                </a:solidFill>
              </a:rPr>
              <a:t>Added Softmax activation method to accommodate 3 outputs 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8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3" name="Google Shape;633;p98"/>
          <p:cNvGrpSpPr/>
          <p:nvPr/>
        </p:nvGrpSpPr>
        <p:grpSpPr>
          <a:xfrm>
            <a:off x="384826" y="892751"/>
            <a:ext cx="4076902" cy="5937684"/>
            <a:chOff x="1118224" y="283725"/>
            <a:chExt cx="2090826" cy="4076400"/>
          </a:xfrm>
        </p:grpSpPr>
        <p:sp>
          <p:nvSpPr>
            <p:cNvPr id="634" name="Google Shape;634;p9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Original data accuracy</a:t>
              </a:r>
              <a:endParaRPr sz="1900">
                <a:solidFill>
                  <a:srgbClr val="1D7E7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37" name="Google Shape;637;p9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Used a neural network model with Relu and Sigmoid activation functions</a:t>
              </a:r>
              <a:endParaRPr sz="13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8" name="Google Shape;638;p9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4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31.5</a:t>
              </a:r>
              <a:r>
                <a:rPr lang="en" sz="6400">
                  <a:solidFill>
                    <a:srgbClr val="1D7E75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640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39" name="Google Shape;639;p9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8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Used 1 output feature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 total layers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100 epochs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1" name="Google Shape;641;p98"/>
          <p:cNvGrpSpPr/>
          <p:nvPr/>
        </p:nvGrpSpPr>
        <p:grpSpPr>
          <a:xfrm>
            <a:off x="5192657" y="892751"/>
            <a:ext cx="4137536" cy="5937684"/>
            <a:chOff x="1118224" y="283725"/>
            <a:chExt cx="2090826" cy="4076400"/>
          </a:xfrm>
        </p:grpSpPr>
        <p:sp>
          <p:nvSpPr>
            <p:cNvPr id="642" name="Google Shape;642;p9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900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Keras Tuner auto-tuning</a:t>
              </a:r>
              <a:endParaRPr sz="1900">
                <a:solidFill>
                  <a:srgbClr val="1D7E7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45" name="Google Shape;645;p9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Used keras tuner to automatically locate the most optimal hyperparameters</a:t>
              </a:r>
              <a:endParaRPr sz="11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6" name="Google Shape;646;p9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64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56.4</a:t>
              </a:r>
              <a:r>
                <a:rPr lang="en" sz="6400">
                  <a:solidFill>
                    <a:srgbClr val="1D7E75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640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47" name="Google Shape;647;p9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8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Used 3 output units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Last layer softmax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100 epochs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Allowed different activations for input layer and hidden layers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Char char="●"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Added additional activations, ex.“Leaky_relu”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9" name="Google Shape;649;p98"/>
          <p:cNvGrpSpPr/>
          <p:nvPr/>
        </p:nvGrpSpPr>
        <p:grpSpPr>
          <a:xfrm>
            <a:off x="10000426" y="892751"/>
            <a:ext cx="4076902" cy="5937684"/>
            <a:chOff x="1118224" y="283725"/>
            <a:chExt cx="2090826" cy="4076400"/>
          </a:xfrm>
        </p:grpSpPr>
        <p:sp>
          <p:nvSpPr>
            <p:cNvPr id="650" name="Google Shape;650;p98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8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8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900">
                  <a:solidFill>
                    <a:srgbClr val="1D7E75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Improved neural network model </a:t>
              </a:r>
              <a:endParaRPr sz="1900">
                <a:solidFill>
                  <a:srgbClr val="1D7E75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53" name="Google Shape;653;p98"/>
            <p:cNvSpPr/>
            <p:nvPr/>
          </p:nvSpPr>
          <p:spPr>
            <a:xfrm>
              <a:off x="1233923" y="1846625"/>
              <a:ext cx="1815000" cy="82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Used a neural network model with Relu, sigmoid, softmax</a:t>
              </a:r>
              <a:endParaRPr sz="13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Used training data to reach the above calculated accuracy 92.79%</a:t>
              </a:r>
              <a:endParaRPr sz="1300">
                <a:solidFill>
                  <a:srgbClr val="1D7E7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4" name="Google Shape;654;p98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6400">
                  <a:solidFill>
                    <a:srgbClr val="1D7E75"/>
                  </a:solidFill>
                  <a:latin typeface="Roboto"/>
                  <a:ea typeface="Roboto"/>
                  <a:cs typeface="Roboto"/>
                  <a:sym typeface="Roboto"/>
                </a:rPr>
                <a:t>65.0</a:t>
              </a:r>
              <a:r>
                <a:rPr lang="en" sz="6400">
                  <a:solidFill>
                    <a:srgbClr val="1D7E75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%</a:t>
              </a:r>
              <a:endParaRPr sz="640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400">
                <a:solidFill>
                  <a:srgbClr val="1D7E75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655" name="Google Shape;655;p98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46275" lIns="146275" spcFirstLastPara="1" rIns="146275" wrap="square" tIns="146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8"/>
            <p:cNvSpPr/>
            <p:nvPr/>
          </p:nvSpPr>
          <p:spPr>
            <a:xfrm>
              <a:off x="1118308" y="317245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46275" lIns="146275" spcFirstLastPara="1" rIns="146275" wrap="square" tIns="146275">
              <a:noAutofit/>
            </a:bodyPr>
            <a:lstStyle/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Used 3 output units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Last layer softmax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 total layers</a:t>
              </a:r>
              <a:endPara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450850" lvl="0" marL="736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Roboto"/>
                <a:buChar char="●"/>
              </a:pPr>
              <a:r>
                <a:rPr lang="en" sz="13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100 epochs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57" name="Google Shape;657;p98"/>
          <p:cNvSpPr/>
          <p:nvPr/>
        </p:nvSpPr>
        <p:spPr>
          <a:xfrm>
            <a:off x="4076025" y="2752850"/>
            <a:ext cx="1400700" cy="9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B786F">
              <a:alpha val="70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8" name="Google Shape;658;p98"/>
          <p:cNvSpPr/>
          <p:nvPr/>
        </p:nvSpPr>
        <p:spPr>
          <a:xfrm>
            <a:off x="8909200" y="2752850"/>
            <a:ext cx="1400700" cy="90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B786F">
              <a:alpha val="704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9" name="Google Shape;659;p98"/>
          <p:cNvSpPr txBox="1"/>
          <p:nvPr/>
        </p:nvSpPr>
        <p:spPr>
          <a:xfrm>
            <a:off x="200750" y="263050"/>
            <a:ext cx="11816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accen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Step 3:</a:t>
            </a:r>
            <a:r>
              <a:rPr lang="en" sz="2800">
                <a:solidFill>
                  <a:schemeClr val="accent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Model Optimization Progress</a:t>
            </a:r>
            <a:endParaRPr sz="2800">
              <a:solidFill>
                <a:schemeClr val="accen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accen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0" name="Google Shape;66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999" y="7017266"/>
            <a:ext cx="3978850" cy="82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5800" y="7017263"/>
            <a:ext cx="4137549" cy="6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8"/>
          <p:cNvPicPr preferRelativeResize="0"/>
          <p:nvPr/>
        </p:nvPicPr>
        <p:blipFill rotWithShape="1">
          <a:blip r:embed="rId5">
            <a:alphaModFix/>
          </a:blip>
          <a:srcRect b="0" l="0" r="0" t="65852"/>
          <a:stretch/>
        </p:blipFill>
        <p:spPr>
          <a:xfrm>
            <a:off x="498650" y="7017250"/>
            <a:ext cx="4076900" cy="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1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81"/>
          <p:cNvSpPr txBox="1"/>
          <p:nvPr/>
        </p:nvSpPr>
        <p:spPr>
          <a:xfrm>
            <a:off x="941425" y="928950"/>
            <a:ext cx="12849600" cy="6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Set</a:t>
            </a:r>
            <a:endParaRPr b="1" sz="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Context:</a:t>
            </a:r>
            <a:endParaRPr b="1" sz="2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Montserrat"/>
              <a:buChar char="●"/>
            </a:pPr>
            <a:r>
              <a:rPr lang="en" sz="2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Cirrhosis results from prolonged liver damage, leading to extensive scarring, often due to conditions like hepatitis or chronic alcohol consumption. </a:t>
            </a:r>
            <a:endParaRPr sz="2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Montserrat"/>
              <a:buChar char="●"/>
            </a:pPr>
            <a:r>
              <a:rPr lang="en" sz="2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 provided is sourced from a Mayo Clinic study on primary biliary cirrhosis (PBC) of the liver carried out from 1974 to 1984. </a:t>
            </a:r>
            <a:endParaRPr sz="2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Montserrat"/>
              <a:buChar char="●"/>
            </a:pPr>
            <a:r>
              <a:rPr lang="en" sz="2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have been manually cleaned and synthetic data was generated to increase samples.</a:t>
            </a:r>
            <a:endParaRPr sz="2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Montserrat"/>
              <a:buChar char="●"/>
            </a:pPr>
            <a:r>
              <a:rPr lang="en" sz="2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19 Features</a:t>
            </a:r>
            <a:endParaRPr sz="2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Montserrat"/>
              <a:buChar char="●"/>
            </a:pPr>
            <a:r>
              <a:rPr lang="en" sz="2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25,000 observations</a:t>
            </a:r>
            <a:endParaRPr sz="2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Source: </a:t>
            </a:r>
            <a:r>
              <a:rPr lang="en" sz="17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https://www.kaggle.com/datasets/aadarshvelu/liver-cirrhosis-stage-classification/data</a:t>
            </a:r>
            <a:endParaRPr sz="17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9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99"/>
          <p:cNvSpPr txBox="1"/>
          <p:nvPr>
            <p:ph idx="4294967295" type="title"/>
          </p:nvPr>
        </p:nvSpPr>
        <p:spPr>
          <a:xfrm>
            <a:off x="498725" y="1034851"/>
            <a:ext cx="3657600" cy="646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accent4"/>
                </a:solidFill>
              </a:rPr>
              <a:t>6</a:t>
            </a:r>
            <a:endParaRPr sz="40000">
              <a:solidFill>
                <a:schemeClr val="accent4"/>
              </a:solidFill>
            </a:endParaRPr>
          </a:p>
        </p:txBody>
      </p:sp>
      <p:sp>
        <p:nvSpPr>
          <p:cNvPr id="669" name="Google Shape;669;p99"/>
          <p:cNvSpPr txBox="1"/>
          <p:nvPr/>
        </p:nvSpPr>
        <p:spPr>
          <a:xfrm>
            <a:off x="4731225" y="3001575"/>
            <a:ext cx="90597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Random 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Forest 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b="1" sz="4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0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5" name="Google Shape;675;p100"/>
          <p:cNvPicPr preferRelativeResize="0"/>
          <p:nvPr/>
        </p:nvPicPr>
        <p:blipFill rotWithShape="1">
          <a:blip r:embed="rId3">
            <a:alphaModFix/>
          </a:blip>
          <a:srcRect b="3485" l="5851" r="7710" t="31116"/>
          <a:stretch/>
        </p:blipFill>
        <p:spPr>
          <a:xfrm>
            <a:off x="317200" y="898900"/>
            <a:ext cx="8039774" cy="65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00"/>
          <p:cNvPicPr preferRelativeResize="0"/>
          <p:nvPr/>
        </p:nvPicPr>
        <p:blipFill rotWithShape="1">
          <a:blip r:embed="rId3">
            <a:alphaModFix/>
          </a:blip>
          <a:srcRect b="66781" l="7301" r="24777" t="1436"/>
          <a:stretch/>
        </p:blipFill>
        <p:spPr>
          <a:xfrm>
            <a:off x="8381275" y="2534350"/>
            <a:ext cx="5995100" cy="3029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00"/>
          <p:cNvSpPr txBox="1"/>
          <p:nvPr/>
        </p:nvSpPr>
        <p:spPr>
          <a:xfrm>
            <a:off x="10169400" y="117400"/>
            <a:ext cx="4461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Sklearn, Seaborn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01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p101"/>
          <p:cNvSpPr txBox="1"/>
          <p:nvPr/>
        </p:nvSpPr>
        <p:spPr>
          <a:xfrm>
            <a:off x="7554300" y="6683925"/>
            <a:ext cx="6333000" cy="1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Edgar Sandoval García, Guadalupe Graciela Ramos Rodríguez, Adrián Correa Torres</a:t>
            </a:r>
            <a:endParaRPr sz="20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84" name="Google Shape;68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0900"/>
            <a:ext cx="14630401" cy="7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01"/>
          <p:cNvSpPr txBox="1"/>
          <p:nvPr/>
        </p:nvSpPr>
        <p:spPr>
          <a:xfrm>
            <a:off x="10096200" y="-93925"/>
            <a:ext cx="45342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Sklearn, Tableau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2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102"/>
          <p:cNvSpPr txBox="1"/>
          <p:nvPr>
            <p:ph idx="4294967295" type="title"/>
          </p:nvPr>
        </p:nvSpPr>
        <p:spPr>
          <a:xfrm>
            <a:off x="669500" y="1633575"/>
            <a:ext cx="6788100" cy="5606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1"/>
                </a:solidFill>
              </a:rPr>
              <a:t>WERE MACHINE LEARNING MODELS SUCCESSFUL AT PREDICTING LIVER CIRRHOSIS STAGE?</a:t>
            </a:r>
            <a:endParaRPr sz="5200">
              <a:solidFill>
                <a:schemeClr val="accent1"/>
              </a:solidFill>
            </a:endParaRPr>
          </a:p>
        </p:txBody>
      </p:sp>
      <p:sp>
        <p:nvSpPr>
          <p:cNvPr id="692" name="Google Shape;692;p102"/>
          <p:cNvSpPr/>
          <p:nvPr/>
        </p:nvSpPr>
        <p:spPr>
          <a:xfrm>
            <a:off x="7557150" y="395800"/>
            <a:ext cx="2958300" cy="2641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Random Forest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Accuracy: 0.87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900">
                <a:solidFill>
                  <a:schemeClr val="dk1"/>
                </a:solidFill>
                <a:highlight>
                  <a:srgbClr val="FFFFFF"/>
                </a:highlight>
              </a:rPr>
              <a:t>👍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3" name="Google Shape;693;p102"/>
          <p:cNvSpPr/>
          <p:nvPr/>
        </p:nvSpPr>
        <p:spPr>
          <a:xfrm>
            <a:off x="11044300" y="1540925"/>
            <a:ext cx="2958300" cy="2641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Neural Network: SoftMax Activation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Accuracy: 0.65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😐</a:t>
            </a:r>
            <a:endParaRPr sz="3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4" name="Google Shape;694;p102"/>
          <p:cNvSpPr/>
          <p:nvPr/>
        </p:nvSpPr>
        <p:spPr>
          <a:xfrm>
            <a:off x="7771775" y="4035500"/>
            <a:ext cx="2958300" cy="2641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Neural Network: Relu Activation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Accuracy: 0.47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 Medium"/>
                <a:ea typeface="Montserrat Medium"/>
                <a:cs typeface="Montserrat Medium"/>
                <a:sym typeface="Montserrat Medium"/>
              </a:rPr>
              <a:t>👎</a:t>
            </a:r>
            <a:endParaRPr sz="3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5" name="Google Shape;695;p102"/>
          <p:cNvSpPr/>
          <p:nvPr/>
        </p:nvSpPr>
        <p:spPr>
          <a:xfrm>
            <a:off x="11202000" y="5198100"/>
            <a:ext cx="2958300" cy="26415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PCA Clustering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Max Variance</a:t>
            </a:r>
            <a:r>
              <a:rPr lang="en" sz="1900">
                <a:latin typeface="Montserrat Medium"/>
                <a:ea typeface="Montserrat Medium"/>
                <a:cs typeface="Montserrat Medium"/>
                <a:sym typeface="Montserrat Medium"/>
              </a:rPr>
              <a:t>: 38%</a:t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👎</a:t>
            </a:r>
            <a:endParaRPr sz="3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3"/>
          <p:cNvSpPr txBox="1"/>
          <p:nvPr/>
        </p:nvSpPr>
        <p:spPr>
          <a:xfrm>
            <a:off x="498725" y="-1021875"/>
            <a:ext cx="11996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to TOC?</a:t>
            </a:r>
            <a:endParaRPr sz="2800">
              <a:solidFill>
                <a:srgbClr val="FF00FF"/>
              </a:solidFill>
            </a:endParaRPr>
          </a:p>
        </p:txBody>
      </p:sp>
      <p:sp>
        <p:nvSpPr>
          <p:cNvPr id="701" name="Google Shape;701;p103"/>
          <p:cNvSpPr txBox="1"/>
          <p:nvPr/>
        </p:nvSpPr>
        <p:spPr>
          <a:xfrm>
            <a:off x="4526925" y="2981850"/>
            <a:ext cx="60696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Questions?</a:t>
            </a:r>
            <a:endParaRPr sz="7500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000" y="2736925"/>
            <a:ext cx="8149401" cy="277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82"/>
          <p:cNvPicPr preferRelativeResize="0"/>
          <p:nvPr/>
        </p:nvPicPr>
        <p:blipFill rotWithShape="1">
          <a:blip r:embed="rId4">
            <a:alphaModFix/>
          </a:blip>
          <a:srcRect b="33554" l="35825" r="14595" t="36639"/>
          <a:stretch/>
        </p:blipFill>
        <p:spPr>
          <a:xfrm>
            <a:off x="0" y="0"/>
            <a:ext cx="8149402" cy="275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82"/>
          <p:cNvPicPr preferRelativeResize="0"/>
          <p:nvPr/>
        </p:nvPicPr>
        <p:blipFill rotWithShape="1">
          <a:blip r:embed="rId5">
            <a:alphaModFix/>
          </a:blip>
          <a:srcRect b="0" l="0" r="0" t="2600"/>
          <a:stretch/>
        </p:blipFill>
        <p:spPr>
          <a:xfrm>
            <a:off x="0" y="5506991"/>
            <a:ext cx="8149399" cy="2722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3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83"/>
          <p:cNvSpPr txBox="1"/>
          <p:nvPr>
            <p:ph idx="4294967295" type="title"/>
          </p:nvPr>
        </p:nvSpPr>
        <p:spPr>
          <a:xfrm>
            <a:off x="498725" y="1034851"/>
            <a:ext cx="3657600" cy="646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accent6"/>
                </a:solidFill>
              </a:rPr>
              <a:t>1</a:t>
            </a:r>
            <a:endParaRPr sz="40000">
              <a:solidFill>
                <a:schemeClr val="accent6"/>
              </a:solidFill>
            </a:endParaRPr>
          </a:p>
        </p:txBody>
      </p:sp>
      <p:sp>
        <p:nvSpPr>
          <p:cNvPr id="451" name="Google Shape;451;p83"/>
          <p:cNvSpPr txBox="1"/>
          <p:nvPr/>
        </p:nvSpPr>
        <p:spPr>
          <a:xfrm>
            <a:off x="3896600" y="2554200"/>
            <a:ext cx="59760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Cleaning</a:t>
            </a:r>
            <a:endParaRPr b="1" sz="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84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25" y="412075"/>
            <a:ext cx="5438775" cy="75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4"/>
          <p:cNvSpPr txBox="1"/>
          <p:nvPr/>
        </p:nvSpPr>
        <p:spPr>
          <a:xfrm>
            <a:off x="7247275" y="1533650"/>
            <a:ext cx="61347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ontserrat Medium"/>
              <a:buChar char="●"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Pre-cleaned dataset in Kaggle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ontserrat Medium"/>
              <a:buChar char="●"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null values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ontserrat Medium"/>
              <a:buChar char="●"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Included synthetic data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Montserrat Medium"/>
              <a:buChar char="○"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Dropped duplicates: 25,000 → 10,000 rows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5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85"/>
          <p:cNvSpPr txBox="1"/>
          <p:nvPr>
            <p:ph idx="4294967295" type="title"/>
          </p:nvPr>
        </p:nvSpPr>
        <p:spPr>
          <a:xfrm>
            <a:off x="498725" y="1034851"/>
            <a:ext cx="3657600" cy="646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accent4"/>
                </a:solidFill>
              </a:rPr>
              <a:t>2</a:t>
            </a:r>
            <a:endParaRPr sz="40000">
              <a:solidFill>
                <a:schemeClr val="accent4"/>
              </a:solidFill>
            </a:endParaRPr>
          </a:p>
        </p:txBody>
      </p:sp>
      <p:sp>
        <p:nvSpPr>
          <p:cNvPr id="465" name="Google Shape;465;p85"/>
          <p:cNvSpPr txBox="1"/>
          <p:nvPr/>
        </p:nvSpPr>
        <p:spPr>
          <a:xfrm>
            <a:off x="3896600" y="2931375"/>
            <a:ext cx="9894300" cy="4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Preliminary 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Visualizations</a:t>
            </a:r>
            <a:endParaRPr b="1" sz="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6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524" y="1333300"/>
            <a:ext cx="8165801" cy="6124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6"/>
          <p:cNvSpPr txBox="1"/>
          <p:nvPr/>
        </p:nvSpPr>
        <p:spPr>
          <a:xfrm>
            <a:off x="8565650" y="-399900"/>
            <a:ext cx="56274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Matplotlib, Tableau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73" name="Google Shape;47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450" y="879625"/>
            <a:ext cx="5008299" cy="64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7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87"/>
          <p:cNvSpPr txBox="1"/>
          <p:nvPr/>
        </p:nvSpPr>
        <p:spPr>
          <a:xfrm>
            <a:off x="10882800" y="117375"/>
            <a:ext cx="32049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Spark SQL</a:t>
            </a:r>
            <a:endParaRPr sz="38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0" name="Google Shape;480;p87"/>
          <p:cNvSpPr txBox="1"/>
          <p:nvPr/>
        </p:nvSpPr>
        <p:spPr>
          <a:xfrm>
            <a:off x="826725" y="1272700"/>
            <a:ext cx="130875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 Medium"/>
              <a:buChar char="●"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Higher number of patients on the placebo than on the drug D-penicillamine.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 Medium"/>
              <a:buChar char="●"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majority of patients were female.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 Medium"/>
              <a:buChar char="●"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average age for stages 1 and 2 were 49 years old, the average age for stage 3 was 52 years old.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 Medium"/>
              <a:buChar char="●"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female and male patients (across all stages and on both the placebo and the drug) had normal values for albumin, copper, triglycerides, and prothrombin, except for females with stage 3 (both placebo and drug) who had below normal levels of albumin.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Montserrat Medium"/>
              <a:buChar char="●"/>
            </a:pPr>
            <a:r>
              <a:rPr lang="en" sz="19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the same sets of female and male patients, all other bodily elements measured were found to be elevated, indicating liver cirrhosis.</a:t>
            </a:r>
            <a:endParaRPr sz="19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481" name="Google Shape;48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75" y="4492000"/>
            <a:ext cx="4246488" cy="3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953" y="4492000"/>
            <a:ext cx="2633788" cy="30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8533" y="4492000"/>
            <a:ext cx="5135697" cy="30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8"/>
          <p:cNvSpPr txBox="1"/>
          <p:nvPr>
            <p:ph idx="12" type="sldNum"/>
          </p:nvPr>
        </p:nvSpPr>
        <p:spPr>
          <a:xfrm>
            <a:off x="14002599" y="7583075"/>
            <a:ext cx="431100" cy="6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88"/>
          <p:cNvSpPr txBox="1"/>
          <p:nvPr>
            <p:ph idx="4294967295" type="title"/>
          </p:nvPr>
        </p:nvSpPr>
        <p:spPr>
          <a:xfrm>
            <a:off x="498725" y="1034851"/>
            <a:ext cx="3657600" cy="64689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accent5"/>
                </a:solidFill>
              </a:rPr>
              <a:t>3</a:t>
            </a:r>
            <a:endParaRPr sz="40000">
              <a:solidFill>
                <a:schemeClr val="accent5"/>
              </a:solidFill>
            </a:endParaRPr>
          </a:p>
        </p:txBody>
      </p:sp>
      <p:sp>
        <p:nvSpPr>
          <p:cNvPr id="490" name="Google Shape;490;p88"/>
          <p:cNvSpPr txBox="1"/>
          <p:nvPr/>
        </p:nvSpPr>
        <p:spPr>
          <a:xfrm>
            <a:off x="4572425" y="2415250"/>
            <a:ext cx="9218400" cy="3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(Preprocessing)</a:t>
            </a:r>
            <a:endParaRPr b="1" sz="6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Jauregui">
  <a:themeElements>
    <a:clrScheme name="Simple Light">
      <a:dk1>
        <a:srgbClr val="000000"/>
      </a:dk1>
      <a:lt1>
        <a:srgbClr val="FFFFFF"/>
      </a:lt1>
      <a:dk2>
        <a:srgbClr val="414141"/>
      </a:dk2>
      <a:lt2>
        <a:srgbClr val="E1FAFF"/>
      </a:lt2>
      <a:accent1>
        <a:srgbClr val="1A5B3D"/>
      </a:accent1>
      <a:accent2>
        <a:srgbClr val="5EC954"/>
      </a:accent2>
      <a:accent3>
        <a:srgbClr val="5BD3E3"/>
      </a:accent3>
      <a:accent4>
        <a:srgbClr val="F64945"/>
      </a:accent4>
      <a:accent5>
        <a:srgbClr val="9C1978"/>
      </a:accent5>
      <a:accent6>
        <a:srgbClr val="F69D08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